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79" r:id="rId2"/>
    <p:sldId id="377" r:id="rId3"/>
    <p:sldId id="258" r:id="rId4"/>
    <p:sldId id="324" r:id="rId5"/>
    <p:sldId id="360" r:id="rId6"/>
    <p:sldId id="371" r:id="rId7"/>
    <p:sldId id="295" r:id="rId8"/>
    <p:sldId id="330" r:id="rId9"/>
    <p:sldId id="361" r:id="rId10"/>
    <p:sldId id="362" r:id="rId11"/>
    <p:sldId id="374" r:id="rId12"/>
    <p:sldId id="375" r:id="rId13"/>
    <p:sldId id="363" r:id="rId14"/>
    <p:sldId id="359" r:id="rId15"/>
    <p:sldId id="37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50" r:id="rId24"/>
    <p:sldId id="349" r:id="rId25"/>
    <p:sldId id="378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34" autoAdjust="0"/>
    <p:restoredTop sz="94660"/>
  </p:normalViewPr>
  <p:slideViewPr>
    <p:cSldViewPr>
      <p:cViewPr varScale="1">
        <p:scale>
          <a:sx n="88" d="100"/>
          <a:sy n="88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3473735A-9817-4F2C-8B3E-3495FB5B6A79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6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0FEB542-FE1E-4906-A389-76C2D7F1F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0D562-20E9-4AD2-9EAB-B90F5B4D9C00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432CF-9FE9-4B15-BC54-1DE363C49D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89302-CC80-4476-ABF2-7AD70AE26E05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7371-FCBB-44E2-80F6-C7B24696D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FD023C-DE65-4480-9C2C-B71332623367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75C729-99F7-4B0D-8DE7-EB749B3FD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53338EAF-FC90-4270-A75B-A14CD6D6FF23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CBF15E84-3126-4D52-BDB6-1B344FED6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31E5198-E5D7-4C12-B119-D06D7EA7575E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EC5E29-A2B1-4F1A-9393-7B82B653F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9"/>
          <p:cNvSpPr/>
          <p:nvPr/>
        </p:nvSpPr>
        <p:spPr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E3ACB2-01E7-4671-A285-798EA10F4F6D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660959-42E6-4FA2-B8C0-4658C88C2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/>
          <p:nvPr/>
        </p:nvSpPr>
        <p:spPr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C4316C-D2E0-48DE-8AB8-7BB1C7C7FD06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C23EAD-45D8-4CEC-9951-79F559CDA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C33A-7646-474A-B6BF-06ECB73A4A35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444EB-CBBF-420B-818E-A009051E0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B79FE533-AAB5-46F8-8E97-2F34394E36B9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7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F6A5CD7-88DE-49A7-ADF2-6771A11A4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CC9DF-A982-467A-A724-ABF22B38C915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C212F-2158-4B8D-8E0E-90CC931DE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EE12D4D-FD0E-4525-B4BA-7C94266CD442}" type="datetimeFigureOut">
              <a:rPr lang="ru-RU"/>
              <a:pPr>
                <a:defRPr/>
              </a:pPr>
              <a:t>07.10.2015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2">
                    <a:shade val="9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13A20390-67E3-48EF-8876-5535454FD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19" r:id="rId7"/>
    <p:sldLayoutId id="2147483726" r:id="rId8"/>
    <p:sldLayoutId id="2147483718" r:id="rId9"/>
    <p:sldLayoutId id="2147483717" r:id="rId10"/>
    <p:sldLayoutId id="2147483716" r:id="rId11"/>
  </p:sldLayoutIdLst>
  <p:txStyles>
    <p:titleStyle>
      <a:lvl1pPr marL="53975" indent="-53975" algn="r" rtl="0" eaLnBrk="0" fontAlgn="base" hangingPunct="0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lvl2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2pPr>
      <a:lvl3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3pPr>
      <a:lvl4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4pPr>
      <a:lvl5pPr marL="53975" indent="-53975" algn="r" rtl="0" eaLnBrk="0" fontAlgn="base" hangingPunct="0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Cambria" pitchFamily="18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357158" y="642918"/>
            <a:ext cx="8429684" cy="3429024"/>
          </a:xfrm>
          <a:prstGeom prst="round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Традиционные религии России</a:t>
            </a:r>
            <a:br>
              <a:rPr lang="ru-RU" sz="7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7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и толерантность</a:t>
            </a:r>
            <a:endParaRPr lang="ru-RU" sz="7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2910" y="4714884"/>
            <a:ext cx="7929618" cy="153233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Диалог  между </a:t>
            </a:r>
            <a:r>
              <a:rPr lang="ru-RU" sz="4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конфессиями</a:t>
            </a:r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  -  основа мира  и  стабильности</a:t>
            </a:r>
            <a:endParaRPr lang="ru-RU" sz="4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3176262" cy="31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6248" y="714356"/>
            <a:ext cx="4286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Введение христианства на Руси. / ред. А.Д. Сухов. – М. : Мысль, 1987. – 302 с.. : ил.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6248" y="2714620"/>
            <a:ext cx="45005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i="1" dirty="0" smtClean="0"/>
              <a:t>Авторы книги раскрывают причины и последствия христианизации Руси, выясняют роль христианства в развитии нашей страны, показывают влияние крещения Руси на культуру страны.</a:t>
            </a:r>
          </a:p>
          <a:p>
            <a:pPr>
              <a:lnSpc>
                <a:spcPct val="90000"/>
              </a:lnSpc>
            </a:pPr>
            <a:r>
              <a:rPr lang="ru-RU" b="1" i="1" dirty="0" smtClean="0"/>
              <a:t>Книга снабжена большим иллюстративным и справочным материалом.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431219"/>
            <a:ext cx="2714644" cy="391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48" y="2143116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Работу отличает полнота и глубина охвата основных вопросов сложной темы, каковой является история русского православия, насыщенность большим и разнообразным фактическим материалом, активное использование этнографического материала и обширный хронологический диапазон исследования — от языческих верований восточных славян до религиозной ситуации начала ХХ в.</a:t>
            </a:r>
            <a:endParaRPr lang="ru-RU" sz="2000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3158" y="1428736"/>
            <a:ext cx="231361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Прямоугольник 8"/>
          <p:cNvSpPr/>
          <p:nvPr/>
        </p:nvSpPr>
        <p:spPr>
          <a:xfrm>
            <a:off x="714348" y="428604"/>
            <a:ext cx="4643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Никольский Н.М. История русской церкви / Н.М. Никольский. – Мн.: Беларусь, 1990. – 541 с. : ил.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821" y="1285860"/>
            <a:ext cx="243815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71868" y="2571744"/>
            <a:ext cx="50006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В настоящий Сборник вошли статьи, в которых мы можем и должны почерпать глубокие мысли, раскрывающие непреходящую ценность христианской веры и истинность Православия.</a:t>
            </a:r>
          </a:p>
          <a:p>
            <a:r>
              <a:rPr lang="ru-RU" sz="2000" b="1" i="1" dirty="0" smtClean="0"/>
              <a:t>Составители Сборника стремились, представить учение Православной церкви людям с различной степенью вхождения в церковную ограду, в атмосферу церковности, в церковный строй жизни.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1869" y="428604"/>
            <a:ext cx="49292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 вере и нравственности по учению Православной Церкви: Сборник статей. – Издательство Московской Патриархии, 1991. – 368 с.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31870">
            <a:off x="651226" y="1194900"/>
            <a:ext cx="3047244" cy="421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14810" y="571480"/>
            <a:ext cx="4286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Пестов, Н.Е. Современная практика Православного благочестия. В 2-х томах. / Н.Е. Пестов. – СПб.: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Сатисъ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Держава, 2005. Т. 1-2.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3143248"/>
            <a:ext cx="4572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 smtClean="0"/>
              <a:t>"Я </a:t>
            </a:r>
            <a:r>
              <a:rPr lang="ru-RU" b="1" i="1" dirty="0" err="1" smtClean="0"/>
              <a:t>есмь</a:t>
            </a:r>
            <a:r>
              <a:rPr lang="ru-RU" b="1" i="1" dirty="0" smtClean="0"/>
              <a:t> путь..." - сказал Христос. </a:t>
            </a:r>
          </a:p>
          <a:p>
            <a:pPr>
              <a:defRPr/>
            </a:pPr>
            <a:r>
              <a:rPr lang="ru-RU" b="1" i="1" dirty="0" smtClean="0"/>
              <a:t>Именно о путях в Царство Божие рассказывает книга православного богослова и философа Н. Е. Пестова. Являясь уникальной сокровищницей практического духовного опыта, книга подробно и ясно излагает, каким образом современному христианину спасаться в отступившем от Бога мире.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53372">
            <a:off x="5004069" y="417239"/>
            <a:ext cx="3657042" cy="25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71472" y="285728"/>
            <a:ext cx="4500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Тихон (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Шевкунов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), Архимандрит.  «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Несвятые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святые» и другие рассказы. /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Шевкунов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Т. – М.: ОЛМА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Медиа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групп, 2012. – 640 с. : ил.</a:t>
            </a:r>
            <a:endParaRPr lang="ru-RU" sz="2400" b="1" dirty="0"/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26962">
            <a:off x="5388583" y="2589975"/>
            <a:ext cx="2893398" cy="405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1472" y="2714620"/>
            <a:ext cx="47863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000" b="1" i="1" dirty="0" smtClean="0"/>
              <a:t>В этой книге повествуется о 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 smtClean="0"/>
              <a:t>прекрасном мире, где живут по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 smtClean="0"/>
              <a:t>совершенно другим законам, чем в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 smtClean="0"/>
              <a:t>обычной жизни, мире бесконечно светлом, полном любви и радостных открытий, надежды и счастья, испытаний, побед и обретения смысла поражений, а самое главное, — </a:t>
            </a:r>
          </a:p>
          <a:p>
            <a:pPr>
              <a:buFont typeface="Wingdings" pitchFamily="2" charset="2"/>
              <a:buNone/>
            </a:pPr>
            <a:r>
              <a:rPr lang="ru-RU" sz="2000" b="1" i="1" dirty="0" smtClean="0"/>
              <a:t>о могущественных явлениях силы и помощи Божией.</a:t>
            </a:r>
            <a:endParaRPr lang="ru-RU" sz="2000" b="1" i="1" dirty="0" smtClean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291307">
            <a:off x="5465272" y="5077821"/>
            <a:ext cx="3357586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Рекомендуем прочитать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00232" y="357166"/>
            <a:ext cx="5143536" cy="91940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Ислам</a:t>
            </a:r>
            <a:endParaRPr lang="ru-RU" sz="4800" dirty="0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857364"/>
            <a:ext cx="2879346" cy="321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1643050"/>
            <a:ext cx="5500726" cy="4631055"/>
          </a:xfrm>
          <a:prstGeom prst="roundRect">
            <a:avLst/>
          </a:prstGeom>
        </p:spPr>
        <p:style>
          <a:lnRef idx="0">
            <a:schemeClr val="accent4"/>
          </a:lnRef>
          <a:fillRef idx="1003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900" b="1" i="1" dirty="0" smtClean="0"/>
              <a:t>«Тема национальной политики – в нашей многонациональной и </a:t>
            </a:r>
            <a:r>
              <a:rPr lang="ru-RU" sz="1900" b="1" i="1" dirty="0" err="1" smtClean="0"/>
              <a:t>многорелигиозной</a:t>
            </a:r>
            <a:r>
              <a:rPr lang="ru-RU" sz="1900" b="1" i="1" dirty="0" smtClean="0"/>
              <a:t> стране является одной из ключевых в деле сохранения стабильности в обществе и государстве… Достоинство России – наш мир, наша духовность… Мы доносим до мира интеллигентный и интеллектуальный Ислам, уважающий мировую культуру и религии».</a:t>
            </a:r>
            <a:endParaRPr lang="ru-RU" sz="1900" b="1" dirty="0" smtClean="0"/>
          </a:p>
          <a:p>
            <a:endParaRPr lang="ru-RU" sz="1900" b="1" dirty="0" smtClean="0"/>
          </a:p>
          <a:p>
            <a:r>
              <a:rPr lang="ru-RU" sz="1900" b="1" dirty="0" err="1" smtClean="0"/>
              <a:t>Равиль</a:t>
            </a:r>
            <a:r>
              <a:rPr lang="ru-RU" sz="1900" b="1" dirty="0" smtClean="0"/>
              <a:t> </a:t>
            </a:r>
            <a:r>
              <a:rPr lang="ru-RU" sz="1900" b="1" dirty="0" err="1" smtClean="0"/>
              <a:t>Гайнутдин</a:t>
            </a:r>
            <a:r>
              <a:rPr lang="ru-RU" sz="1900" b="1" dirty="0" smtClean="0"/>
              <a:t> – Председатель Духовного управления мусульман  Российской Федерации, Председатель Совета муфтиев России.</a:t>
            </a:r>
            <a:endParaRPr lang="ru-RU" sz="1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3657836" cy="423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43372" y="571480"/>
            <a:ext cx="4357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Еремеев, Д.Е. Ислам: образ жизни и стиль мышления. / Д. Е. Еремеев. – М.: Политиздат, 1990. – 288с.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43372" y="264318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i="1" dirty="0" smtClean="0"/>
              <a:t>Привлекая обширный историко-этнографический материал, автор книги, рассказывает о происхождении ислама, истоках и особенностях Корана, специфике мусульманской обрядности и культа. Знание того, как и почему возникли мусульманские обычаи, праздники, особенности поведения мусульман, позволяет глубже понять образ жизни и стиль мышления людей, исповедующих ислам.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52513"/>
            <a:ext cx="328771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143372" y="714356"/>
            <a:ext cx="4643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Панова, В.Ф.,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Вахтин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Ю.Б.</a:t>
            </a:r>
            <a:b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Жизнь  Мухаммеда. / В.Ф. Панова, Ю.Б.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Вахтин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– М.: Политиздат, 1990. -  495с.: ил.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43372" y="2857495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Перед вами биография одной из ключевых фигур в истории человечества — пророка Мухаммеда. Рисуя образ Мухаммеда, авторы обращались и к Корану, и к мусульманским преданиям. Большое внимание В. Ф Панова и Ю. Б. </a:t>
            </a:r>
            <a:r>
              <a:rPr lang="ru-RU" b="1" i="1" dirty="0" err="1" smtClean="0"/>
              <a:t>Вахтин</a:t>
            </a:r>
            <a:r>
              <a:rPr lang="ru-RU" b="1" i="1" dirty="0" smtClean="0"/>
              <a:t> уделили воссозданию исторических условий жизни арабских племен в Древней Аравии, у которых возникла необходимость создания новой, монотеистической религии.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28860" y="428604"/>
            <a:ext cx="4286280" cy="91940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Буддизм</a:t>
            </a:r>
            <a:endParaRPr lang="ru-RU" sz="48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/>
          <a:srcRect l="13245"/>
          <a:stretch>
            <a:fillRect/>
          </a:stretch>
        </p:blipFill>
        <p:spPr bwMode="auto">
          <a:xfrm>
            <a:off x="5318876" y="2000240"/>
            <a:ext cx="33895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57158" y="1857364"/>
            <a:ext cx="4786314" cy="4528899"/>
          </a:xfrm>
          <a:prstGeom prst="round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 буддизме есть представление об идеальном человеке … самое высокое, что есть, — это вера. Ум, совесть, стыд, желание учиться, душевное богатство, клятва и вера — нет этого: это плохой человек… Я говорю: помогай людям. Все учение Будды об этом».</a:t>
            </a:r>
          </a:p>
          <a:p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Глава Буддийской     традиционной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Сангхи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России, XXIV 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Пандито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Хамбо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лама Дамба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Аюшеев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2384210" cy="337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857496"/>
            <a:ext cx="310356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43372" y="642918"/>
            <a:ext cx="41434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Буддизм: Словарь. / Л.Л.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Абаева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В.П. Андросов, Э.П. Бакаева и др.- М.: Республика, 1992. – 288 с.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2857496"/>
            <a:ext cx="40719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i="1" dirty="0" smtClean="0"/>
              <a:t>В словаре освещается широкий круг тем, связанных с историей и современным состоянием буддизма. В нем нашли отражение основные понятия, направления, течения этой мировой религии, ее нравственные, социально-политические и правовые концепции и идеи.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Стенд и выставка\IMG_0557.JPG"/>
          <p:cNvPicPr/>
          <p:nvPr/>
        </p:nvPicPr>
        <p:blipFill>
          <a:blip r:embed="rId2" cstate="print"/>
          <a:srcRect l="3327" r="3327"/>
          <a:stretch>
            <a:fillRect/>
          </a:stretch>
        </p:blipFill>
        <p:spPr bwMode="auto">
          <a:xfrm>
            <a:off x="357158" y="357166"/>
            <a:ext cx="3500462" cy="432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Стенд и выставка\IMG_0552.JPG"/>
          <p:cNvPicPr/>
          <p:nvPr/>
        </p:nvPicPr>
        <p:blipFill>
          <a:blip r:embed="rId3" cstate="print"/>
          <a:srcRect l="17000" t="74895" r="11050"/>
          <a:stretch>
            <a:fillRect/>
          </a:stretch>
        </p:blipFill>
        <p:spPr bwMode="auto">
          <a:xfrm>
            <a:off x="357158" y="4714884"/>
            <a:ext cx="3500462" cy="164307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929058" y="571480"/>
            <a:ext cx="4857784" cy="5721072"/>
          </a:xfrm>
          <a:prstGeom prst="roundRect">
            <a:avLst/>
          </a:prstGeom>
        </p:spPr>
        <p:style>
          <a:lnRef idx="0">
            <a:schemeClr val="accent4"/>
          </a:lnRef>
          <a:fillRef idx="1003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Религиозная толерантность (веротерпимость) – это терпимые, толерантные отношения между верующими различных религий и </a:t>
            </a:r>
            <a:r>
              <a:rPr lang="ru-RU" sz="2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конфессий</a:t>
            </a: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, религиозными объединениями, основанные на принципе взаимоуважения, взаимного признания прав </a:t>
            </a:r>
          </a:p>
          <a:p>
            <a:pPr algn="ctr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на существование и деятельность.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  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А.Ю.  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Григоренко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319405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9058" y="428604"/>
            <a:ext cx="47149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Ламаизм в Бурятии </a:t>
            </a:r>
            <a:r>
              <a:rPr lang="en-US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XVIII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 начала </a:t>
            </a:r>
            <a:r>
              <a:rPr lang="en-US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XX 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века. Структура и  социальная роль культовой  системы. / Г.Р.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Галданова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 К.М. Герасимова, К.М.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Дашиев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др.   Новосибирск: Наука, 1963. – 234 с.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3214686"/>
            <a:ext cx="47148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i="1" dirty="0" smtClean="0"/>
              <a:t>В монографии на основе архивных, культовых источников, этнографических исследований проанализирован ламаизм, который является  вероисповеданием широких масс бурятского народа. Выявлена социальная роль культовой системы ламаизма в комплексной взаимосвязи образа жизни, мировоззрения и семейного быта народа.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57421">
            <a:off x="5359154" y="1241116"/>
            <a:ext cx="27717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2910" y="571480"/>
            <a:ext cx="42148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Основы буддийского мировоззрения. /В.И. Рудой, Е.П. Островская, А.Б Островский и др.- М.: Наука, 1994. – 239 с.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214686"/>
            <a:ext cx="43577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sz="2000" b="1" i="1" dirty="0" smtClean="0"/>
              <a:t>Учебное пособие предназначено для углубленного изучения основ буддийской религиозно-философской мысли. </a:t>
            </a:r>
          </a:p>
          <a:p>
            <a:pPr marL="0" indent="0">
              <a:buFont typeface="Wingdings 2" pitchFamily="18" charset="2"/>
              <a:buNone/>
            </a:pPr>
            <a:r>
              <a:rPr lang="ru-RU" sz="2000" b="1" i="1" dirty="0" smtClean="0"/>
              <a:t>Авторы анализируют специфику буддизма, историю его возникновения и формирования.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828" y="692150"/>
            <a:ext cx="401273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621464"/>
            <a:ext cx="2143140" cy="282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6314" y="571480"/>
            <a:ext cx="38576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Рерих, Е.И. Основы буддизма. /Е.И. Рерих. -Улан –Удэ, Бурятское книжное изд-во, 1991. – 80с.: </a:t>
            </a:r>
            <a:r>
              <a:rPr lang="ru-RU" sz="2400" b="1" dirty="0" err="1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цв</a:t>
            </a: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ил. 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3071810"/>
            <a:ext cx="3857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i="1" dirty="0" smtClean="0"/>
              <a:t>Книга рассказывает о буддизме и его формах, раскрывает сущность данной религии. Особое внимание автор уделяет биографии основоположника буддизма – </a:t>
            </a:r>
            <a:r>
              <a:rPr lang="ru-RU" sz="2000" b="1" i="1" dirty="0" err="1" smtClean="0"/>
              <a:t>Готамы</a:t>
            </a:r>
            <a:r>
              <a:rPr lang="ru-RU" sz="2000" b="1" i="1" dirty="0" smtClean="0"/>
              <a:t> Будды.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4810" y="428604"/>
            <a:ext cx="1258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Статьи</a:t>
            </a:r>
            <a:endParaRPr lang="ru-RU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174329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3116"/>
            <a:ext cx="1704975" cy="228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714752"/>
            <a:ext cx="1714512" cy="272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786050" y="1000108"/>
            <a:ext cx="592935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ru-RU" b="1" dirty="0" smtClean="0"/>
              <a:t>Борисов, О. Русская церковь: время перемен  / О. Борисов // Наука и религия. – 2012. - № 1. – С. 8 - 10.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r>
              <a:rPr lang="ru-RU" b="1" dirty="0" smtClean="0"/>
              <a:t>Гусейнов, Ч. Письма о Коране  / Ч. Гусейнов // Наука и религия. -  2011. -  № 2. – С. 37 - 39.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r>
              <a:rPr lang="ru-RU" b="1" dirty="0" err="1" smtClean="0"/>
              <a:t>Мень</a:t>
            </a:r>
            <a:r>
              <a:rPr lang="ru-RU" b="1" dirty="0" smtClean="0"/>
              <a:t>, А. Благая весть - заря христианства  / А. </a:t>
            </a:r>
            <a:r>
              <a:rPr lang="ru-RU" b="1" dirty="0" err="1" smtClean="0"/>
              <a:t>Мень</a:t>
            </a:r>
            <a:r>
              <a:rPr lang="ru-RU" b="1" dirty="0" smtClean="0"/>
              <a:t>.  // Наука и религия. – 2011. - № 3. – С. 32 – 33. 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r>
              <a:rPr lang="ru-RU" b="1" dirty="0" smtClean="0"/>
              <a:t>Никифоров И. Буддизм, физика и сознание / И. Никифоров  // Наука и религия. – 2012. - № 2. – С. 40 – 44.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r>
              <a:rPr lang="ru-RU" b="1" dirty="0" smtClean="0"/>
              <a:t>Православие и молодежь в гражданском обществе // Наша молодежь. – 2015. - № 1. – С. 28 - 29.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14612" y="428604"/>
            <a:ext cx="58579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b="1" dirty="0" smtClean="0"/>
          </a:p>
          <a:p>
            <a:pPr>
              <a:buFont typeface="Wingdings 2" pitchFamily="18" charset="2"/>
              <a:buNone/>
            </a:pPr>
            <a:r>
              <a:rPr lang="ru-RU" b="1" dirty="0" smtClean="0"/>
              <a:t>Седова, О.В. Символика цвета в буддизме / О.В. Седова // Вопросы истории. – 2013. - № 10. – С. 146 – 157. 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r>
              <a:rPr lang="ru-RU" b="1" dirty="0" smtClean="0"/>
              <a:t>Степанова, С. Памятник духовной истории России (О Владимирском соборе) / С. Степанова // Наука и религия. – 2012. - № 2. – С. 33 – 35.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r>
              <a:rPr lang="ru-RU" b="1" dirty="0" smtClean="0"/>
              <a:t>Черняев, А. Об исламе – из первых рук / А. Черняев // Наука и религия. – 2011. - № 6. – С. 22 – 23.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r>
              <a:rPr lang="ru-RU" b="1" dirty="0" smtClean="0"/>
              <a:t>Черняев, А. Щит и меч Церкви воинствующей / А. Черняев // Наука и религия. – 2011. - № 3. – С. 34 – 36.</a:t>
            </a:r>
          </a:p>
          <a:p>
            <a:pPr>
              <a:buFont typeface="Wingdings 2" pitchFamily="18" charset="2"/>
              <a:buNone/>
            </a:pPr>
            <a:endParaRPr lang="ru-RU" b="1" dirty="0" smtClean="0"/>
          </a:p>
          <a:p>
            <a:pPr>
              <a:buFont typeface="Wingdings 2" pitchFamily="18" charset="2"/>
              <a:buNone/>
            </a:pPr>
            <a:r>
              <a:rPr lang="ru-RU" b="1" dirty="0" err="1" smtClean="0"/>
              <a:t>Шукурлаев</a:t>
            </a:r>
            <a:r>
              <a:rPr lang="ru-RU" b="1" dirty="0" smtClean="0"/>
              <a:t>, Ё. Изучайте Коран! / Ё. </a:t>
            </a:r>
            <a:r>
              <a:rPr lang="ru-RU" b="1" dirty="0" err="1" smtClean="0"/>
              <a:t>Шукурлаев</a:t>
            </a:r>
            <a:r>
              <a:rPr lang="ru-RU" b="1" dirty="0" smtClean="0"/>
              <a:t> // Наука и религия. -  2011. - № 2. С. 38 - 39.</a:t>
            </a:r>
          </a:p>
          <a:p>
            <a:pPr>
              <a:buFont typeface="Wingdings 2" pitchFamily="18" charset="2"/>
              <a:buNone/>
            </a:pPr>
            <a:endParaRPr lang="ru-RU" dirty="0" smtClean="0"/>
          </a:p>
          <a:p>
            <a:pPr>
              <a:buFont typeface="Wingdings 2" pitchFamily="18" charset="2"/>
              <a:buNone/>
            </a:pPr>
            <a:endParaRPr lang="ru-RU" dirty="0" smtClean="0"/>
          </a:p>
          <a:p>
            <a:pPr>
              <a:buFont typeface="Wingdings 2" pitchFamily="18" charset="2"/>
              <a:buNone/>
            </a:pP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192882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143248"/>
            <a:ext cx="1785950" cy="283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71472" y="500042"/>
            <a:ext cx="8072494" cy="3915966"/>
          </a:xfrm>
          <a:prstGeom prst="round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Терпимость не есть равнодушие и безразличие к добру и злу, терпимость есть добродетель свободолюбия и человеколюбия, бережное отношение к человеческим душам, к их жизненному пути, всегда сложному и мучительному. </a:t>
            </a:r>
          </a:p>
          <a:p>
            <a:pPr algn="ctr"/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                                                  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Н. Бердяев</a:t>
            </a:r>
            <a:endParaRPr lang="ru-RU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480" y="5286388"/>
            <a:ext cx="6143668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Выставку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подготовили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Т.П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Трухина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зав.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отделом обслуживания гуманитарной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литературой, 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Н.А. </a:t>
            </a:r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Оченева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библиотекарь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696" y="357166"/>
            <a:ext cx="304102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78619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Рисунок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3786190"/>
            <a:ext cx="3099623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66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1142984"/>
            <a:ext cx="3286148" cy="405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286116" y="5357826"/>
            <a:ext cx="2428892" cy="1055608"/>
          </a:xfrm>
          <a:prstGeom prst="roundRect">
            <a:avLst/>
          </a:prstGeom>
        </p:spPr>
        <p:style>
          <a:lnRef idx="0">
            <a:schemeClr val="accent4"/>
          </a:lnRef>
          <a:fillRef idx="1003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Кафедральный соборный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храм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Христа Спасителя </a:t>
            </a:r>
          </a:p>
          <a:p>
            <a:pPr algn="ctr"/>
            <a:r>
              <a:rPr lang="ru-RU" sz="1400" b="1" dirty="0" smtClean="0"/>
              <a:t>(</a:t>
            </a:r>
            <a:r>
              <a:rPr lang="ru-RU" sz="1400" b="1" dirty="0" err="1" smtClean="0"/>
              <a:t>Конфессия</a:t>
            </a:r>
            <a:r>
              <a:rPr lang="ru-RU" sz="1400" b="1" dirty="0" smtClean="0"/>
              <a:t> - православие)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357950" y="2786058"/>
            <a:ext cx="2357454" cy="51077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1003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Московская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соборная мечеть (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Конфессия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 ислам)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215074" y="6072206"/>
            <a:ext cx="2357422" cy="51077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1003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Большая  хоральная синагога (</a:t>
            </a:r>
            <a:r>
              <a:rPr kumimoji="0" lang="ru-RU" sz="12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Конфессия</a:t>
            </a:r>
            <a:r>
              <a:rPr kumimoji="0" lang="ru-RU" sz="12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-  иудаизм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28596" y="6000768"/>
            <a:ext cx="2143108" cy="6001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1003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Иволгинский</a:t>
            </a:r>
            <a:r>
              <a:rPr kumimoji="0" lang="ru-RU" sz="11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дацан (</a:t>
            </a:r>
            <a:r>
              <a:rPr kumimoji="0" lang="ru-RU" sz="11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Конфессия</a:t>
            </a:r>
            <a:r>
              <a:rPr kumimoji="0" lang="ru-RU" sz="11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-  Буддийская традиционная </a:t>
            </a:r>
            <a:r>
              <a:rPr kumimoji="0" lang="ru-RU" sz="11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Сангха</a:t>
            </a:r>
            <a:r>
              <a:rPr kumimoji="0" lang="ru-RU" sz="11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России)</a:t>
            </a:r>
            <a:endParaRPr kumimoji="0" lang="ru-RU" sz="1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85720" y="2786058"/>
            <a:ext cx="2428860" cy="6001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1003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Храм Николы Чудотворца  (</a:t>
            </a:r>
            <a:r>
              <a:rPr kumimoji="0" lang="ru-RU" sz="11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Конфессия</a:t>
            </a:r>
            <a:r>
              <a:rPr kumimoji="0" lang="ru-RU" sz="11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- Русская Православная Старообрядческая Церковь)</a:t>
            </a:r>
            <a:endParaRPr kumimoji="0" lang="ru-RU" sz="1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143372" y="357166"/>
            <a:ext cx="4565718" cy="2571768"/>
          </a:xfrm>
        </p:spPr>
        <p:txBody>
          <a:bodyPr rIns="100584">
            <a:normAutofit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chemeClr val="accent1">
                    <a:tint val="95000"/>
                    <a:satMod val="200000"/>
                  </a:schemeClr>
                </a:solidFill>
              </a:rPr>
              <a:t>Горелов А.А. Религиоведение в вопросах и ответах / А.А. Горелов. – М.: </a:t>
            </a:r>
            <a:r>
              <a:rPr lang="ru-RU" sz="2600" b="1" dirty="0" err="1" smtClean="0">
                <a:solidFill>
                  <a:schemeClr val="accent1">
                    <a:tint val="95000"/>
                    <a:satMod val="200000"/>
                  </a:schemeClr>
                </a:solidFill>
              </a:rPr>
              <a:t>Эксмо</a:t>
            </a:r>
            <a:r>
              <a:rPr lang="ru-RU" sz="2600" b="1" dirty="0" smtClean="0">
                <a:solidFill>
                  <a:schemeClr val="accent1">
                    <a:tint val="95000"/>
                    <a:satMod val="200000"/>
                  </a:schemeClr>
                </a:solidFill>
              </a:rPr>
              <a:t>, 2007. – 227 с. (Полный курс за три дня).</a:t>
            </a:r>
            <a:endParaRPr lang="ru-RU" sz="2600" b="1" dirty="0">
              <a:solidFill>
                <a:schemeClr val="accent1">
                  <a:tint val="95000"/>
                  <a:satMod val="200000"/>
                </a:schemeClr>
              </a:solidFill>
            </a:endParaRPr>
          </a:p>
        </p:txBody>
      </p:sp>
      <p:sp>
        <p:nvSpPr>
          <p:cNvPr id="18434" name="Текст 2"/>
          <p:cNvSpPr>
            <a:spLocks noGrp="1"/>
          </p:cNvSpPr>
          <p:nvPr>
            <p:ph type="body" idx="4294967295"/>
          </p:nvPr>
        </p:nvSpPr>
        <p:spPr>
          <a:xfrm>
            <a:off x="4214810" y="3429000"/>
            <a:ext cx="4706940" cy="2571768"/>
          </a:xfrm>
        </p:spPr>
        <p:txBody>
          <a:bodyPr rIns="128016"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sz="2200" b="1" i="1" dirty="0" smtClean="0">
                <a:solidFill>
                  <a:srgbClr val="FFFFFF"/>
                </a:solidFill>
              </a:rPr>
              <a:t>Данное учебное пособие направлено на создание у студентов целостного представления о мировых религиях, их сущности, месте и роли в истории человеческого общества.</a:t>
            </a:r>
          </a:p>
        </p:txBody>
      </p:sp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65262">
            <a:off x="444466" y="1607255"/>
            <a:ext cx="2941637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8549">
            <a:off x="323850" y="765175"/>
            <a:ext cx="26638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6248" y="500042"/>
            <a:ext cx="4357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69BF70"/>
                </a:solidFill>
              </a:rPr>
              <a:t>Крывелев</a:t>
            </a:r>
            <a:r>
              <a:rPr lang="ru-RU" sz="2400" b="1" dirty="0" smtClean="0">
                <a:solidFill>
                  <a:srgbClr val="69BF70"/>
                </a:solidFill>
              </a:rPr>
              <a:t>, И.А. История религий. Очерки в 2-х томах. / И.А. </a:t>
            </a:r>
            <a:r>
              <a:rPr lang="ru-RU" sz="2400" b="1" dirty="0" err="1" smtClean="0">
                <a:solidFill>
                  <a:srgbClr val="69BF70"/>
                </a:solidFill>
              </a:rPr>
              <a:t>Крывелев</a:t>
            </a:r>
            <a:r>
              <a:rPr lang="ru-RU" sz="2400" b="1" dirty="0" smtClean="0">
                <a:solidFill>
                  <a:srgbClr val="69BF70"/>
                </a:solidFill>
              </a:rPr>
              <a:t>. – М. : Мысль, 1988. – Т. 1–2.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2714620"/>
            <a:ext cx="4286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sz="2000" b="1" i="1" dirty="0" smtClean="0">
                <a:solidFill>
                  <a:srgbClr val="FFFFFF"/>
                </a:solidFill>
              </a:rPr>
              <a:t>Двухтомный труд посвящен истории мировых религий – христианства, ислама, буддизма – с момента их возникновения до наших дней.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b="1" i="1" dirty="0" smtClean="0">
                <a:solidFill>
                  <a:srgbClr val="FFFFFF"/>
                </a:solidFill>
              </a:rPr>
              <a:t>1 том дает изложение истории христианства.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b="1" i="1" dirty="0" smtClean="0">
                <a:solidFill>
                  <a:srgbClr val="FFFFFF"/>
                </a:solidFill>
              </a:rPr>
              <a:t>Во 2 томе освещаются истории ислама и буддизма.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09253">
            <a:off x="1306299" y="2778748"/>
            <a:ext cx="2678113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268413"/>
            <a:ext cx="31321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6248" y="571480"/>
            <a:ext cx="4286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Токарев, С.А. Религия в истории народов мира. /С.А. Токарев.  -  М.: Политиздат, 1986. – 576 с.: ил.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2714620"/>
            <a:ext cx="43576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 2" pitchFamily="18" charset="2"/>
              <a:buNone/>
            </a:pPr>
            <a:r>
              <a:rPr lang="ru-RU" sz="2000" b="1" i="1" dirty="0" smtClean="0"/>
              <a:t>Анализируя богатый материал, накопленный этнографией и археологией, богословскую литературу всевозможных направлений, автор дает общий обзор религий различных народов и стран: от зарождения примитивных первоначальных верований до формирования мировых религий.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 bwMode="auto">
          <a:xfrm>
            <a:off x="4714876" y="285728"/>
            <a:ext cx="4178299" cy="2109808"/>
          </a:xfrm>
        </p:spPr>
        <p:txBody>
          <a:bodyPr vert="horz" wrap="square" lIns="91440" tIns="45720" rIns="100584" bIns="45720" numCol="1" anchorCtr="0" compatLnSpc="1">
            <a:prstTxWarp prst="textNoShape">
              <a:avLst/>
            </a:prstTxWarp>
          </a:bodyPr>
          <a:lstStyle/>
          <a:p>
            <a:pPr indent="0" algn="l" eaLnBrk="1" hangingPunct="1">
              <a:defRPr/>
            </a:pP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Баринов, А. Мозаика веры / А.Баринов // Чита. Город во времени. – Чита: «Стиль», 2001. – С. 344 – 345.</a:t>
            </a:r>
            <a:endParaRPr lang="ru-RU" sz="4000" b="1" dirty="0" smtClean="0">
              <a:solidFill>
                <a:srgbClr val="69BF7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2500306"/>
            <a:ext cx="21453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0"/>
          </a:effec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643182"/>
            <a:ext cx="21314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253053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75" endPos="40000" dist="101600" dir="5400000" sy="-100000" algn="bl" rotWithShape="0"/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28596" y="3857628"/>
            <a:ext cx="37862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В конце </a:t>
            </a:r>
            <a:r>
              <a:rPr lang="en-US" b="1" i="1" dirty="0" smtClean="0"/>
              <a:t>XX</a:t>
            </a:r>
            <a:r>
              <a:rPr lang="ru-RU" b="1" i="1" dirty="0" smtClean="0"/>
              <a:t> века в Чите продолжился процесс возрождения традиционных религиозных организаций: православных, исламских, старообрядческих, буддистских. Главное в том, что все они мирно сосуществуют.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85918" y="285728"/>
            <a:ext cx="5572164" cy="91940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Православие</a:t>
            </a:r>
            <a:endParaRPr lang="ru-RU" sz="4800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129" y="1714488"/>
            <a:ext cx="2945083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86116" y="1500174"/>
            <a:ext cx="5500726" cy="4869418"/>
          </a:xfrm>
          <a:prstGeom prst="roundRect">
            <a:avLst/>
          </a:prstGeom>
        </p:spPr>
        <p:style>
          <a:lnRef idx="0">
            <a:schemeClr val="accent4"/>
          </a:lnRef>
          <a:fillRef idx="1003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«Одна из задач, которую ставит перед собой Русская Православная Церковь, - это единство нашего народа. Мы с уважением относимся к представителям иных  религий, особенно традиционных. Мы считаем, что межрелигиозный мир очень важен… мы сознаем свою особую ответственность за сохранение единства, гражданского мира в нашем Отечестве».</a:t>
            </a:r>
          </a:p>
          <a:p>
            <a:pPr algn="ctr"/>
            <a:endParaRPr lang="ru-RU" sz="2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Святейший Патриарх Московский и всея Руси Кирилл</a:t>
            </a:r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857232"/>
            <a:ext cx="2401887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14810" y="642918"/>
            <a:ext cx="4286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Бессонов, М. Н. </a:t>
            </a:r>
            <a:b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solidFill>
                  <a:srgbClr val="69BF7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Православие в наши дни. / М.Н. Бессонов. – М.: Политиздат, 1990. – 304 с.: ил.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3071810"/>
            <a:ext cx="4286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i="1" dirty="0" smtClean="0"/>
              <a:t>Книга знакомит читателей с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/>
              <a:t>деятельностью православных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/>
              <a:t>церквей, в том числе и Русской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/>
              <a:t>церкви. Автор книги анализирует документы и материалы, связанные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/>
              <a:t>с 1000-летием введения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/>
              <a:t>христианства на Руси и Поместным собором 1988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1964</TotalTime>
  <Words>1731</Words>
  <Application>Microsoft Office PowerPoint</Application>
  <PresentationFormat>Экран (4:3)</PresentationFormat>
  <Paragraphs>106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Литейная</vt:lpstr>
      <vt:lpstr>Традиционные религии России и толерантность</vt:lpstr>
      <vt:lpstr>Слайд 2</vt:lpstr>
      <vt:lpstr>Слайд 3</vt:lpstr>
      <vt:lpstr>Горелов А.А. Религиоведение в вопросах и ответах / А.А. Горелов. – М.: Эксмо, 2007. – 227 с. (Полный курс за три дня).</vt:lpstr>
      <vt:lpstr>Слайд 5</vt:lpstr>
      <vt:lpstr>Слайд 6</vt:lpstr>
      <vt:lpstr>Баринов, А. Мозаика веры / А.Баринов // Чита. Город во времени. – Чита: «Стиль», 2001. – С. 344 – 345.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CHGMA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Традиционные религии России  и толерантность</dc:title>
  <dc:creator>balabina1</dc:creator>
  <cp:lastModifiedBy>balabina1</cp:lastModifiedBy>
  <cp:revision>170</cp:revision>
  <dcterms:created xsi:type="dcterms:W3CDTF">2015-09-29T02:12:45Z</dcterms:created>
  <dcterms:modified xsi:type="dcterms:W3CDTF">2015-10-07T04:38:26Z</dcterms:modified>
</cp:coreProperties>
</file>